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0781-1C58-EFB6-130E-252AD81D9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3F3324-9105-9CE5-EA66-4CBD87747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62CB06-9B90-A7AA-D7D4-B1DF8AE7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482E0B-A067-CFC4-D070-24D26E2A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BD4E8-747A-8C13-03B3-9A5D11A0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26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3BC4C0-9187-6013-6CE7-F36C44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DADEA5-5613-A7E8-0350-D04710CD3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0C76B7-6724-99D0-6BFF-ED863201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55BB04-273F-CF65-EA81-B06D667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08EC7-7FE3-CCF2-A144-68B30339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B143056-F4C1-5DB8-DD30-D586EF51A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7F6EED-98EC-C213-958A-0B27E08B6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8649D8-0D54-49D4-E605-92E14515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671CD-CE13-F9EA-0B2D-780585A7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FC34D0-7C46-5878-C8C0-150EE179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55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B68EC-4E91-5DF8-F6AD-CE7CD890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775C18-1D97-0A34-53DF-D8786067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AABDD0-3976-ACA6-FA34-80BD04267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D331-33FD-A53F-A1CC-F91153B7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706413-9E4E-3C09-041A-91292C83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82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AEBEC-BC3A-8BCA-2717-741A06B0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9CDADB-3B50-90FB-438F-40FE202E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AB9E60-9418-62B2-9A65-B47CE75A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A8F19C-03BC-A585-7DD9-0C9EF6B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2049C-0A59-58DA-FFE0-C8ED7F61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91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25B1F-8C50-D063-B26D-93A2157B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F4EC09-B2B9-CA65-88A5-7D141ACE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98C21F-83F2-943E-847E-560D0AC9A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4A872C-1EB0-F7B8-D780-9313D5CB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5414B2-CF15-35DC-F401-D76B0638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684590-16F9-073E-08CE-ED96EA7D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16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87751-FC65-FAEF-8F72-C695DC96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7BD725-2924-CF9A-99D0-6DDFA4DF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934B05-892B-9BAA-A2E2-5A6AFEC41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C9B252-F079-70BB-0FC1-F0572A1B8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D15CA2-3FAA-14D1-8085-9B29DAF88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4543F-2BE2-B30E-9DE7-F35F3F9A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CA39CF-0F37-A677-D647-E09ABCD6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D3DF56-D0FA-CC8B-790F-EC51568F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7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C029C-2497-FCE5-4994-EDA0657A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D32D4C-D547-AFA7-7394-6727B05D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4FA9A0-0D46-4D4A-491B-21EDBE37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790349-00A8-12C5-4B22-0186236E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40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655681-4769-4C0B-9631-862BE205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8E427B-EC79-2E4F-37DA-DE0D00D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9FF1FE-682D-8F2B-8F04-6726AF88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6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AFB24-463E-AE51-D44C-BE7AE6E8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F0DF3-B38B-280F-8B1C-B3511549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FE219-B575-11B7-F64D-A8CA61903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AF289-F542-6246-0BCC-56B020C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6928A6-D3CF-7587-5B1F-E7F5B8D8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961EC-F8A3-B7A4-9059-F1F9AD6C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93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4F709-8A2B-8AC2-0F26-95BD8C1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6FCA1C-A08E-49D5-8513-21865114E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C9AD1E-BF53-DF75-607D-6C2933FD8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AE9D0E-5FE5-CFE3-001C-2EECBEAE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AF2E35-4A7A-608C-0B72-4DB5011D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E57ECC-11D9-C435-2AE0-42724E02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14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A89219-8B27-B419-7F76-069B08F5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3FADA-A620-C238-1ADB-7833D9596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572946-5E18-40EB-A56B-19F23C61C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75890-22CD-470D-A148-C4E48875885E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A3235-C0A3-313E-8154-927DB93AE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F349A-04E0-22C2-6C18-AA9CD453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ssistance-menu-maker@qwenta.com" TargetMode="External"/><Relationship Id="rId5" Type="http://schemas.openxmlformats.org/officeDocument/2006/relationships/hyperlink" Target="mailto:contact-menu-maker@qwenta.com" TargetMode="External"/><Relationship Id="rId4" Type="http://schemas.openxmlformats.org/officeDocument/2006/relationships/hyperlink" Target="http://www.menu-maker.qwenta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C46643D-B4C5-F248-C74D-A5BD927B4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44403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9A0B848-DADE-13CD-6D15-11499C16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F38325-C5AF-4423-0D33-26D69A17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51" y="179295"/>
            <a:ext cx="5574603" cy="65083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70F561-321B-715C-7CF5-6262DF88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12" y="5897895"/>
            <a:ext cx="1320868" cy="74298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8453C7A4-96AA-8F15-36F8-22C404868818}"/>
              </a:ext>
            </a:extLst>
          </p:cNvPr>
          <p:cNvSpPr txBox="1">
            <a:spLocks/>
          </p:cNvSpPr>
          <p:nvPr/>
        </p:nvSpPr>
        <p:spPr>
          <a:xfrm>
            <a:off x="331696" y="19070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SOLUTION TECHNIQUE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68BDE757-4418-9592-4923-A581CE66ACE9}"/>
              </a:ext>
            </a:extLst>
          </p:cNvPr>
          <p:cNvSpPr txBox="1">
            <a:spLocks/>
          </p:cNvSpPr>
          <p:nvPr/>
        </p:nvSpPr>
        <p:spPr>
          <a:xfrm>
            <a:off x="1200550" y="368925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MENU MAKER BY QWENTA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A539504-E91B-311C-BBB7-28A9A4A700DC}"/>
              </a:ext>
            </a:extLst>
          </p:cNvPr>
          <p:cNvCxnSpPr/>
          <p:nvPr/>
        </p:nvCxnSpPr>
        <p:spPr>
          <a:xfrm>
            <a:off x="1039909" y="3509963"/>
            <a:ext cx="4428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82E0474-B8EE-3BCB-97FF-FDCAE9A82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3461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21016CF-79E3-B841-41C9-27296B245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9B1E4D-6018-2F9F-885C-F0B7A7948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128AB-0312-BDE2-A4C4-512F87EF7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4" y="524657"/>
            <a:ext cx="2533295" cy="9288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BA63EE4-0C0F-AC68-E00D-1737CC5821A4}"/>
              </a:ext>
            </a:extLst>
          </p:cNvPr>
          <p:cNvSpPr txBox="1"/>
          <p:nvPr/>
        </p:nvSpPr>
        <p:spPr>
          <a:xfrm>
            <a:off x="234422" y="1966430"/>
            <a:ext cx="3408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Express JS est une infrastructure d’application écrite en JavaScript et hébergée dans l’environnement Node JS. Elle permet, entre autres, de développer des API qui connectent un logiciel ou un service à un autre pour échanger des données.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1DBFCC-02E9-6BF2-56B9-64C7EA630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01" y="300913"/>
            <a:ext cx="1376362" cy="13763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1EC66D-8080-2107-08FC-462F7A50ECB0}"/>
              </a:ext>
            </a:extLst>
          </p:cNvPr>
          <p:cNvSpPr txBox="1"/>
          <p:nvPr/>
        </p:nvSpPr>
        <p:spPr>
          <a:xfrm>
            <a:off x="4614055" y="197642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Passport</a:t>
            </a:r>
            <a:r>
              <a:rPr lang="fr-FR" dirty="0"/>
              <a:t> JS permet de gérer l’authentification des utilisateurs.</a:t>
            </a:r>
          </a:p>
          <a:p>
            <a:pPr algn="ctr"/>
            <a:r>
              <a:rPr lang="fr-FR" dirty="0"/>
              <a:t>Il agit comme une passerelle entre les applications, outils et bases de données.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CE05528-645F-F33B-81B4-178EAB22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4349704"/>
            <a:ext cx="2658647" cy="158895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A178000-7DAD-5F94-A1AA-0F61B052D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62" y="4194055"/>
            <a:ext cx="2423239" cy="17038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099AFE2-42DB-9E1B-E14E-1823EA4DF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94" y="4111578"/>
            <a:ext cx="1763099" cy="1827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FA6CE7E-6AD9-2E5A-47CC-FB8DFBF53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17" y="394696"/>
            <a:ext cx="2570014" cy="1446551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228B463-6385-C410-AB7D-BBD740F06966}"/>
              </a:ext>
            </a:extLst>
          </p:cNvPr>
          <p:cNvSpPr txBox="1"/>
          <p:nvPr/>
        </p:nvSpPr>
        <p:spPr>
          <a:xfrm>
            <a:off x="8603940" y="199391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Tailwind</a:t>
            </a:r>
            <a:r>
              <a:rPr lang="fr-FR" dirty="0"/>
              <a:t> CSS est une bibliothèque qui permet une haute personnalisation du contenu sans contraintes ou restrictions d’utilisation.</a:t>
            </a:r>
          </a:p>
        </p:txBody>
      </p:sp>
    </p:spTree>
    <p:extLst>
      <p:ext uri="{BB962C8B-B14F-4D97-AF65-F5344CB8AC3E}">
        <p14:creationId xmlns:p14="http://schemas.microsoft.com/office/powerpoint/2010/main" val="142909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6F38844-55DC-6A45-0B4F-73ED946A2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D3F32A4-7D59-92C6-E14F-4B12D3D9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24133D-55A0-91EF-EC5B-D3F8B9C4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5107F85-F530-B9D5-276B-AF5C10C2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0" y="682677"/>
            <a:ext cx="1905000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9E1D176-A9D5-32DC-0B13-695F1E7E9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34" y="584154"/>
            <a:ext cx="2193699" cy="146246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53202A4-AAA2-7032-DAE0-FC294C5D4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04" y="713079"/>
            <a:ext cx="1705375" cy="12867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3BDE127-2F8F-6648-DE4E-B4D81581D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9" y="4161865"/>
            <a:ext cx="1483844" cy="1762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899CD1D-63FC-A766-1D84-623303DEAF04}"/>
              </a:ext>
            </a:extLst>
          </p:cNvPr>
          <p:cNvSpPr txBox="1"/>
          <p:nvPr/>
        </p:nvSpPr>
        <p:spPr>
          <a:xfrm>
            <a:off x="234422" y="230370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Nodemailer</a:t>
            </a:r>
            <a:r>
              <a:rPr lang="fr-FR" dirty="0"/>
              <a:t> est une librairie pour Node JS qui facilite l’envoi de mail.</a:t>
            </a:r>
          </a:p>
          <a:p>
            <a:pPr algn="ctr"/>
            <a:r>
              <a:rPr lang="fr-FR" dirty="0"/>
              <a:t>C’est la plus populaire dans son domaine.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B140638-801E-DAEB-53E0-0111F9EB83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67" y="4104770"/>
            <a:ext cx="1606633" cy="18855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9900BC8-A044-84EF-6006-0F3AE73881DE}"/>
              </a:ext>
            </a:extLst>
          </p:cNvPr>
          <p:cNvSpPr txBox="1"/>
          <p:nvPr/>
        </p:nvSpPr>
        <p:spPr>
          <a:xfrm>
            <a:off x="4205674" y="2303704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-modal permet de créer simplement des modales performantes. C’est un outil de </a:t>
            </a:r>
            <a:r>
              <a:rPr lang="fr-FR" dirty="0" err="1"/>
              <a:t>React</a:t>
            </a:r>
            <a:r>
              <a:rPr lang="fr-FR" dirty="0"/>
              <a:t> JS que </a:t>
            </a:r>
            <a:r>
              <a:rPr lang="fr-FR"/>
              <a:t>nous utilisons déjà.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D2E651-9D55-62DE-FE0F-9C6691B9D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48" y="4422099"/>
            <a:ext cx="2640747" cy="11043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F1BF662-A04F-0A49-3024-C6C9D97646AD}"/>
              </a:ext>
            </a:extLst>
          </p:cNvPr>
          <p:cNvSpPr txBox="1"/>
          <p:nvPr/>
        </p:nvSpPr>
        <p:spPr>
          <a:xfrm>
            <a:off x="8367939" y="2298709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React-pdf</a:t>
            </a:r>
            <a:r>
              <a:rPr lang="fr-FR" dirty="0"/>
              <a:t> est un composant de </a:t>
            </a:r>
            <a:r>
              <a:rPr lang="fr-FR" dirty="0" err="1"/>
              <a:t>React</a:t>
            </a:r>
            <a:r>
              <a:rPr lang="fr-FR" dirty="0"/>
              <a:t> JS qui permet de créer des documents PDF et de les afficher comme si c’était une image.</a:t>
            </a:r>
          </a:p>
        </p:txBody>
      </p:sp>
    </p:spTree>
    <p:extLst>
      <p:ext uri="{BB962C8B-B14F-4D97-AF65-F5344CB8AC3E}">
        <p14:creationId xmlns:p14="http://schemas.microsoft.com/office/powerpoint/2010/main" val="297782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7C29BA3-E2A9-9702-4B42-36D968B4F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9760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D9EC93C-BDE2-BB43-AB93-CCC4CA9D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39F3C5-23EE-3780-2C48-EFC62DA5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CCF973-17B7-1EAC-9631-AC5A6EEE1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8" y="614765"/>
            <a:ext cx="1509223" cy="1509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89E89-5F8C-1B68-44E0-16A202449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7" y="729584"/>
            <a:ext cx="2455806" cy="12818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9580E5-160D-827E-3BFD-4806EBED3D4B}"/>
              </a:ext>
            </a:extLst>
          </p:cNvPr>
          <p:cNvSpPr txBox="1"/>
          <p:nvPr/>
        </p:nvSpPr>
        <p:spPr>
          <a:xfrm>
            <a:off x="1118839" y="242362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-to-</a:t>
            </a:r>
            <a:r>
              <a:rPr lang="fr-FR" dirty="0" err="1"/>
              <a:t>print</a:t>
            </a:r>
            <a:r>
              <a:rPr lang="fr-FR" dirty="0"/>
              <a:t> est un composant de </a:t>
            </a:r>
            <a:r>
              <a:rPr lang="fr-FR" dirty="0" err="1"/>
              <a:t>React</a:t>
            </a:r>
            <a:r>
              <a:rPr lang="fr-FR" dirty="0"/>
              <a:t> JS permettant de gérer l’impression de contenu. Dans notre cas, l’export du PDF créé.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14F45-B319-1C9F-BAE1-F8FED82B7566}"/>
              </a:ext>
            </a:extLst>
          </p:cNvPr>
          <p:cNvSpPr txBox="1"/>
          <p:nvPr/>
        </p:nvSpPr>
        <p:spPr>
          <a:xfrm>
            <a:off x="7056451" y="2431119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-to-image est un composant de </a:t>
            </a:r>
            <a:r>
              <a:rPr lang="fr-FR" dirty="0" err="1"/>
              <a:t>React</a:t>
            </a:r>
            <a:r>
              <a:rPr lang="fr-FR" dirty="0"/>
              <a:t> JS permettant de construire une image à la taille voulue. Pour l’envoi sur Instagram, le format sera généré en carré pour correspondre à l’application.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F99CE2-6827-1689-8806-F759A63C3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31" y="3810387"/>
            <a:ext cx="3408018" cy="21648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4000D9-51A1-683D-B9C0-6546F8783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4" y="4382363"/>
            <a:ext cx="3423895" cy="17622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2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A2655F6-A6C3-C873-7F47-CE697E2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22137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A6AD06EE-5AB8-FFD6-B1D2-C94FAB4FE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9E301A-4431-CD47-D72A-D3815E952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89FD49-35B7-FBAE-72C1-C87D0455C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43" y="632656"/>
            <a:ext cx="2585311" cy="13572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C29E10-CEAD-A4D7-CF27-4C4F513DC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79" y="400310"/>
            <a:ext cx="1733862" cy="17338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6E35069-6292-B9AD-7665-BC3E4DD81F0D}"/>
              </a:ext>
            </a:extLst>
          </p:cNvPr>
          <p:cNvSpPr txBox="1"/>
          <p:nvPr/>
        </p:nvSpPr>
        <p:spPr>
          <a:xfrm>
            <a:off x="1478599" y="2506070"/>
            <a:ext cx="340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L’API Graph Instagram permet un accès direct à son compte avec les photos des menus générés.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E1AC37-A2BB-999A-1278-BB0722ABA1AB}"/>
              </a:ext>
            </a:extLst>
          </p:cNvPr>
          <p:cNvSpPr txBox="1"/>
          <p:nvPr/>
        </p:nvSpPr>
        <p:spPr>
          <a:xfrm>
            <a:off x="7604593" y="2501075"/>
            <a:ext cx="340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L’API Menu Deliveroo permet d’exporter directement sur son compte le contenu désiré.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1CEAC1-75B4-C518-FC7B-D37809FAE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11" y="3818781"/>
            <a:ext cx="2197794" cy="2258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A05D1-DA04-A559-2EB6-DDC3ADEF4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14" y="3818781"/>
            <a:ext cx="1759236" cy="22763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63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9B123E2-68D3-B750-BC9B-C49B1F950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2657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27E67D5-21EA-05F4-D983-7897D0C9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81A266-F1C5-6AAB-B76F-FB9DE99B0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2FB32B7-3841-18D1-3811-CC4B823BCCA2}"/>
              </a:ext>
            </a:extLst>
          </p:cNvPr>
          <p:cNvSpPr txBox="1"/>
          <p:nvPr/>
        </p:nvSpPr>
        <p:spPr>
          <a:xfrm>
            <a:off x="3803866" y="427072"/>
            <a:ext cx="458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RECOMMANDATIONS EN TERMES DE SÉCURITÉ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8F20C-BC33-8DF9-3363-20F55E297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8" y="1164002"/>
            <a:ext cx="2169514" cy="143497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36AB337-0ECA-3E20-391B-71DCA7328C4F}"/>
              </a:ext>
            </a:extLst>
          </p:cNvPr>
          <p:cNvSpPr txBox="1"/>
          <p:nvPr/>
        </p:nvSpPr>
        <p:spPr>
          <a:xfrm>
            <a:off x="291716" y="2974563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protocole HTTPS signifie que les données échangées entre le navigateur de l’internaute et le site web sont chiffrées et ne peuvent être espionnées ou modifiées.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E555ACF-8CF4-B9F7-8457-1C15CA85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68" y="1156507"/>
            <a:ext cx="3104264" cy="15706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31A7EA7-013F-4023-87E4-5087604D87D8}"/>
              </a:ext>
            </a:extLst>
          </p:cNvPr>
          <p:cNvSpPr txBox="1"/>
          <p:nvPr/>
        </p:nvSpPr>
        <p:spPr>
          <a:xfrm>
            <a:off x="4519540" y="1131759"/>
            <a:ext cx="318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Authentification à deux facteurs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B32389-B1BB-50D2-9FAF-B2C25E354792}"/>
              </a:ext>
            </a:extLst>
          </p:cNvPr>
          <p:cNvSpPr txBox="1"/>
          <p:nvPr/>
        </p:nvSpPr>
        <p:spPr>
          <a:xfrm>
            <a:off x="4394026" y="2984558"/>
            <a:ext cx="3408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L’authentification à deux facteurs est une méthode de sécurité basée sur la gestion des identités et accès qui impose deux formes d’authentification. Les entreprises et particuliers peuvent surveiller et protéger leurs informations.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C15270D-A1E4-2F74-A438-6CCDEBFF1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18" y="1156507"/>
            <a:ext cx="2838450" cy="1609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21BCC36-9972-B037-9678-6AF27EFE5BFC}"/>
              </a:ext>
            </a:extLst>
          </p:cNvPr>
          <p:cNvSpPr txBox="1"/>
          <p:nvPr/>
        </p:nvSpPr>
        <p:spPr>
          <a:xfrm>
            <a:off x="8388134" y="2974563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maintenance permet de mettre à jour les logiciels utilisés, de rechercher les vulnérabilités régulièrement en respectant le contrat entre les parties.</a:t>
            </a:r>
          </a:p>
        </p:txBody>
      </p:sp>
    </p:spTree>
    <p:extLst>
      <p:ext uri="{BB962C8B-B14F-4D97-AF65-F5344CB8AC3E}">
        <p14:creationId xmlns:p14="http://schemas.microsoft.com/office/powerpoint/2010/main" val="6823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8AB2097-2914-806E-BAE3-4C896239F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1795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491E238-8E44-F922-2DC4-084DE510C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162CBD-AC8F-8F54-8DF1-45309B2E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672A0B1-D6C7-B2CD-CCFB-C961999CD31C}"/>
              </a:ext>
            </a:extLst>
          </p:cNvPr>
          <p:cNvSpPr txBox="1"/>
          <p:nvPr/>
        </p:nvSpPr>
        <p:spPr>
          <a:xfrm>
            <a:off x="4071952" y="292160"/>
            <a:ext cx="404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PRÉCONISATIONS POUR L’HÉBERGEMENT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E084FE-9AD0-A0B7-C23C-6846C3C95619}"/>
              </a:ext>
            </a:extLst>
          </p:cNvPr>
          <p:cNvSpPr txBox="1"/>
          <p:nvPr/>
        </p:nvSpPr>
        <p:spPr>
          <a:xfrm>
            <a:off x="764510" y="3320321"/>
            <a:ext cx="59602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DU DOMAINE : </a:t>
            </a:r>
            <a:r>
              <a:rPr lang="fr-FR" dirty="0">
                <a:hlinkClick r:id="rId4"/>
              </a:rPr>
              <a:t>www.menu-maker.qwenta.com</a:t>
            </a:r>
            <a:endParaRPr lang="fr-FR" dirty="0"/>
          </a:p>
          <a:p>
            <a:endParaRPr lang="fr-FR" dirty="0"/>
          </a:p>
          <a:p>
            <a:r>
              <a:rPr lang="fr-FR" dirty="0"/>
              <a:t>ADRESSES E-MAIL : </a:t>
            </a:r>
          </a:p>
          <a:p>
            <a:endParaRPr lang="fr-FR" dirty="0"/>
          </a:p>
          <a:p>
            <a:r>
              <a:rPr lang="fr-FR" dirty="0"/>
              <a:t>Contacter l’entreprise : </a:t>
            </a:r>
            <a:r>
              <a:rPr lang="fr-FR" dirty="0">
                <a:hlinkClick r:id="rId5"/>
              </a:rPr>
              <a:t>contact-menu-maker@qwenta.com</a:t>
            </a:r>
            <a:endParaRPr lang="fr-FR" dirty="0"/>
          </a:p>
          <a:p>
            <a:r>
              <a:rPr lang="fr-FR" dirty="0"/>
              <a:t>	</a:t>
            </a:r>
          </a:p>
          <a:p>
            <a:r>
              <a:rPr lang="fr-FR" dirty="0"/>
              <a:t>Contacter l’assistance : </a:t>
            </a:r>
            <a:r>
              <a:rPr lang="fr-FR" dirty="0">
                <a:hlinkClick r:id="rId6"/>
              </a:rPr>
              <a:t>assistance-menu-maker@qwenta.com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BA8FA6-3C47-0DED-9105-216D68992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4" y="1613081"/>
            <a:ext cx="3032056" cy="170723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47649D2-CFF3-E268-EFB0-A104E8C60093}"/>
              </a:ext>
            </a:extLst>
          </p:cNvPr>
          <p:cNvSpPr txBox="1"/>
          <p:nvPr/>
        </p:nvSpPr>
        <p:spPr>
          <a:xfrm>
            <a:off x="749517" y="2667369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HÉBERGEMENT WEB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FC545A-1922-5B29-A8D5-7D020248B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64" y="1954537"/>
            <a:ext cx="3939971" cy="336500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4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8D92C4C-B60A-938D-EEDD-0BDDC8D8C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8630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FA9E7974-CC70-7BCF-F8B9-14047A2A3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A82B42-3052-FDC8-1BDE-ADC2A86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A49C495-B5D0-1CD1-5D5E-BBBE9D00E7A6}"/>
              </a:ext>
            </a:extLst>
          </p:cNvPr>
          <p:cNvSpPr txBox="1"/>
          <p:nvPr/>
        </p:nvSpPr>
        <p:spPr>
          <a:xfrm>
            <a:off x="3831983" y="224622"/>
            <a:ext cx="4528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GESTION DU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89B254-F63B-D220-E214-0DFF539D3ADA}"/>
              </a:ext>
            </a:extLst>
          </p:cNvPr>
          <p:cNvSpPr txBox="1"/>
          <p:nvPr/>
        </p:nvSpPr>
        <p:spPr>
          <a:xfrm>
            <a:off x="4653591" y="1386443"/>
            <a:ext cx="290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ÉQUIPE DE DÉVELOPPEMENT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C94FEB-6EED-14E6-8384-16B17447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30" y="2076081"/>
            <a:ext cx="7286271" cy="37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05E78B4-8162-4B0F-9BBA-6A7A13CDC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3401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F384615-D7FF-84B0-6212-81745254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80961-D003-1994-DA72-1FC103EA1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9E0C314-BDCC-9039-14EF-CD0FC9DBDDA6}"/>
              </a:ext>
            </a:extLst>
          </p:cNvPr>
          <p:cNvSpPr txBox="1"/>
          <p:nvPr/>
        </p:nvSpPr>
        <p:spPr>
          <a:xfrm>
            <a:off x="5259871" y="367115"/>
            <a:ext cx="167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1F90E6-B324-6B98-3AAD-C8B1F64C74AD}"/>
              </a:ext>
            </a:extLst>
          </p:cNvPr>
          <p:cNvSpPr txBox="1"/>
          <p:nvPr/>
        </p:nvSpPr>
        <p:spPr>
          <a:xfrm>
            <a:off x="2181069" y="1843868"/>
            <a:ext cx="80756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TRAVAIL EN BÎNOME POUR OBTENIR UN CODE DE MEILLEURE QUALITÉ.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TÂCHE EST PILOTÉE PAR DES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RÉUNIONS QUOTIDIENNES POUR FAIRE LE POINT AVANT LA JOURNÉE DE TRAVAIL.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COLLECTIVE LORSQU’UNE TÂCHE EST TERMINÉE.</a:t>
            </a:r>
          </a:p>
        </p:txBody>
      </p:sp>
    </p:spTree>
    <p:extLst>
      <p:ext uri="{BB962C8B-B14F-4D97-AF65-F5344CB8AC3E}">
        <p14:creationId xmlns:p14="http://schemas.microsoft.com/office/powerpoint/2010/main" val="242623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EB0EF11-D32D-E2E8-4FCA-C6C803355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598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380902A-C70A-4564-F02E-F82D1CCF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B70B2C-19D6-C8E7-5033-079E3261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42BA03-7DD4-6C5A-9618-77124B9DE601}"/>
              </a:ext>
            </a:extLst>
          </p:cNvPr>
          <p:cNvSpPr txBox="1"/>
          <p:nvPr/>
        </p:nvSpPr>
        <p:spPr>
          <a:xfrm>
            <a:off x="3142501" y="224622"/>
            <a:ext cx="5907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b="1" dirty="0"/>
              <a:t>PLANIFICATION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959897-8742-F14C-6108-9FD8BD73E867}"/>
              </a:ext>
            </a:extLst>
          </p:cNvPr>
          <p:cNvSpPr txBox="1"/>
          <p:nvPr/>
        </p:nvSpPr>
        <p:spPr>
          <a:xfrm>
            <a:off x="2321277" y="1634891"/>
            <a:ext cx="77050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/>
              <a:t>TIMELINE :</a:t>
            </a:r>
          </a:p>
          <a:p>
            <a:endParaRPr lang="fr-FR" sz="3200" dirty="0"/>
          </a:p>
          <a:p>
            <a:r>
              <a:rPr lang="fr-FR" sz="3200" dirty="0"/>
              <a:t>DÉBUT DU DÉVELOPPEMENT : 25/09/2023</a:t>
            </a:r>
          </a:p>
          <a:p>
            <a:endParaRPr lang="fr-FR" sz="3200" dirty="0"/>
          </a:p>
          <a:p>
            <a:r>
              <a:rPr lang="fr-FR" sz="3200" dirty="0"/>
              <a:t>FIN DU DÉVELOPPEMENT : 04/11/2023</a:t>
            </a:r>
          </a:p>
          <a:p>
            <a:endParaRPr lang="fr-FR" sz="3200" dirty="0"/>
          </a:p>
          <a:p>
            <a:r>
              <a:rPr lang="fr-FR" sz="3200" dirty="0"/>
              <a:t>NOMBRE DE JOURS DE DÉVELOPPEMENT : 30  </a:t>
            </a:r>
          </a:p>
        </p:txBody>
      </p:sp>
    </p:spTree>
    <p:extLst>
      <p:ext uri="{BB962C8B-B14F-4D97-AF65-F5344CB8AC3E}">
        <p14:creationId xmlns:p14="http://schemas.microsoft.com/office/powerpoint/2010/main" val="238662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3F8E9C9-1C94-CFAE-3E5B-C9196E99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1947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54BB91B-B1B3-3627-0B11-E42A075C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5BCF4D-4C0F-CEB2-809E-A17F5754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FBDD0C-65D4-F669-4CBA-243142DCA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20" y="1167019"/>
            <a:ext cx="9183757" cy="31483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44C36D-B67B-E251-C4D1-2F4CE2460E93}"/>
              </a:ext>
            </a:extLst>
          </p:cNvPr>
          <p:cNvSpPr txBox="1"/>
          <p:nvPr/>
        </p:nvSpPr>
        <p:spPr>
          <a:xfrm>
            <a:off x="4622788" y="367115"/>
            <a:ext cx="305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 DE COMMUNICATION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5EF66F-2D86-97C8-252A-A3C81CF64F8B}"/>
              </a:ext>
            </a:extLst>
          </p:cNvPr>
          <p:cNvSpPr txBox="1"/>
          <p:nvPr/>
        </p:nvSpPr>
        <p:spPr>
          <a:xfrm>
            <a:off x="2379830" y="4482984"/>
            <a:ext cx="7802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DÉVELOPPEMENT EST DÉCOUPÉ EN TROIS PÉRIODES DE DEUX SEMAINES.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RÉUNION EN PRÉSENTIEL À LA FIN DE CHAQUE PÉRIODE ENTRE QWENTA,</a:t>
            </a:r>
          </a:p>
          <a:p>
            <a:pPr algn="ctr"/>
            <a:r>
              <a:rPr lang="fr-FR" dirty="0"/>
              <a:t>      REPRÉSENTÉ PAR JOHN EN QUALITÉ DE CHEF DE PROJET, ET WEBGENCIA,</a:t>
            </a:r>
          </a:p>
          <a:p>
            <a:pPr algn="ctr"/>
            <a:r>
              <a:rPr lang="fr-FR" dirty="0"/>
              <a:t>REPRÉSENTÉ PAR SOUFIANE EN QUALITÉ DE PRODUCT OWNER.</a:t>
            </a:r>
          </a:p>
        </p:txBody>
      </p:sp>
    </p:spTree>
    <p:extLst>
      <p:ext uri="{BB962C8B-B14F-4D97-AF65-F5344CB8AC3E}">
        <p14:creationId xmlns:p14="http://schemas.microsoft.com/office/powerpoint/2010/main" val="285412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9537932-55CD-2E07-5E59-904AD81F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6682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1A98530C-DD10-9C12-362E-58A476B4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993AAB-6442-C0C5-CACF-79FED2A1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3B88EFB-B862-A488-387B-734554F8BCBE}"/>
              </a:ext>
            </a:extLst>
          </p:cNvPr>
          <p:cNvSpPr txBox="1"/>
          <p:nvPr/>
        </p:nvSpPr>
        <p:spPr>
          <a:xfrm>
            <a:off x="2947147" y="1654811"/>
            <a:ext cx="6297706" cy="3108543"/>
          </a:xfrm>
          <a:prstGeom prst="rect">
            <a:avLst/>
          </a:prstGeom>
          <a:solidFill>
            <a:srgbClr val="FFF4E8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PRÉSENTATION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SOLUTIONS TECHNIQUES RETENUES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GESTION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PLANIFICATION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0D62D52-C3B6-7134-7B50-1799F0A51976}"/>
              </a:ext>
            </a:extLst>
          </p:cNvPr>
          <p:cNvSpPr txBox="1"/>
          <p:nvPr/>
        </p:nvSpPr>
        <p:spPr>
          <a:xfrm>
            <a:off x="4767752" y="239612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3039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500ED63-7388-97F1-0407-2C393ED18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A9BB704-E85A-23FC-830A-FFE2CE38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C19B40-B811-6C3F-AFD1-149B125D7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E693DA-3995-33AB-D897-5880F8899714}"/>
              </a:ext>
            </a:extLst>
          </p:cNvPr>
          <p:cNvSpPr txBox="1"/>
          <p:nvPr/>
        </p:nvSpPr>
        <p:spPr>
          <a:xfrm>
            <a:off x="3306579" y="168742"/>
            <a:ext cx="5954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24BBD6-8D3D-18A9-CC45-E9E325B2430F}"/>
              </a:ext>
            </a:extLst>
          </p:cNvPr>
          <p:cNvSpPr txBox="1"/>
          <p:nvPr/>
        </p:nvSpPr>
        <p:spPr>
          <a:xfrm>
            <a:off x="2401950" y="1552773"/>
            <a:ext cx="75976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dirty="0"/>
          </a:p>
          <a:p>
            <a:pPr algn="ctr"/>
            <a:r>
              <a:rPr lang="fr-FR" sz="2800" dirty="0"/>
              <a:t>En tant que leader historique de l'impression de supports, </a:t>
            </a:r>
            <a:r>
              <a:rPr lang="fr-FR" sz="2800" dirty="0" err="1"/>
              <a:t>Qwenta</a:t>
            </a:r>
            <a:r>
              <a:rPr lang="fr-FR" sz="2800" dirty="0"/>
              <a:t> cherche à diversifier ses activités et souhaite développer un « Menu maker ». Il s’agit d’un site permettant aux restaurateurs de créer, d’afficher et de mettre en page leurs menus rapidement, en quelques clics.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461B726-A1AA-9CC8-3F78-98D45FC73B28}"/>
              </a:ext>
            </a:extLst>
          </p:cNvPr>
          <p:cNvCxnSpPr/>
          <p:nvPr/>
        </p:nvCxnSpPr>
        <p:spPr>
          <a:xfrm>
            <a:off x="3996871" y="4905318"/>
            <a:ext cx="4428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9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64DE36E-1B0B-2BF0-ADB9-CDA9AC880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5850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35AAD25-6A4E-2FF7-C4C4-04668527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2EEA15-9FA3-5B3D-1719-7F5EF789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A7F8A1-EC94-9535-A8E8-CABEC60C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54" y="1420078"/>
            <a:ext cx="5472063" cy="40178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6788206-1900-5472-3D37-0C638A1EFA12}"/>
              </a:ext>
            </a:extLst>
          </p:cNvPr>
          <p:cNvSpPr txBox="1"/>
          <p:nvPr/>
        </p:nvSpPr>
        <p:spPr>
          <a:xfrm>
            <a:off x="4502527" y="366066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VUE SUR LE RENDU FINAL DU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A7E799-3116-9AA4-6785-8F543D2F5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7" y="1306440"/>
            <a:ext cx="3111386" cy="45914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D70FA1-0738-2E58-417F-C70F5CD54E15}"/>
              </a:ext>
            </a:extLst>
          </p:cNvPr>
          <p:cNvSpPr txBox="1"/>
          <p:nvPr/>
        </p:nvSpPr>
        <p:spPr>
          <a:xfrm>
            <a:off x="3960359" y="6304002"/>
            <a:ext cx="476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Source : maquette </a:t>
            </a:r>
            <a:r>
              <a:rPr lang="fr-FR" i="1" dirty="0" err="1"/>
              <a:t>Figma</a:t>
            </a:r>
            <a:r>
              <a:rPr lang="fr-FR" i="1" dirty="0"/>
              <a:t> réalisée par </a:t>
            </a:r>
            <a:r>
              <a:rPr lang="fr-FR" i="1" dirty="0" err="1"/>
              <a:t>Webgencia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5759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D69A72B-6585-F4EF-DA74-39225BEA7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8425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77576952-DE57-5750-FE42-AF67060C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781ACD-A10B-DF02-0CD9-308139C0BFDB}"/>
              </a:ext>
            </a:extLst>
          </p:cNvPr>
          <p:cNvSpPr txBox="1"/>
          <p:nvPr/>
        </p:nvSpPr>
        <p:spPr>
          <a:xfrm>
            <a:off x="2195509" y="190974"/>
            <a:ext cx="7800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SOLUTIONS TECHNIQUES RETENUES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AD7D0E-F464-6700-4A59-E85EB7600DE9}"/>
              </a:ext>
            </a:extLst>
          </p:cNvPr>
          <p:cNvSpPr txBox="1"/>
          <p:nvPr/>
        </p:nvSpPr>
        <p:spPr>
          <a:xfrm>
            <a:off x="5351629" y="1089834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STORIES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B46C3D-A177-BF68-5F4D-3FCC3E9A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8" y="1703250"/>
            <a:ext cx="6871335" cy="3451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3ABCC5-2564-7613-0688-ABAC73CB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03" y="1703250"/>
            <a:ext cx="3451610" cy="3451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9A33E0D-8760-0674-E3C9-EC0B0061EAB3}"/>
              </a:ext>
            </a:extLst>
          </p:cNvPr>
          <p:cNvSpPr txBox="1"/>
          <p:nvPr/>
        </p:nvSpPr>
        <p:spPr>
          <a:xfrm>
            <a:off x="1319819" y="5311447"/>
            <a:ext cx="955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FORMALISATION DES BESOINS DU PROJET GRÂCE AUX RÉCITS COLLECTÉS AUPRÈS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201348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21CECB4-CF6A-E894-5327-292CAB4A3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1129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F5522995-80EE-A109-276E-68C48B34B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EE96A6-65EB-4F47-CCB4-B288838B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AE3A84-D2FD-9A5E-8F44-660F8279E0F4}"/>
              </a:ext>
            </a:extLst>
          </p:cNvPr>
          <p:cNvSpPr txBox="1"/>
          <p:nvPr/>
        </p:nvSpPr>
        <p:spPr>
          <a:xfrm>
            <a:off x="4245204" y="262980"/>
            <a:ext cx="370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SPÉCIFITÉS FONCTIONNELLES DU SITE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A29ABE-B2E3-7A7C-94CA-8499BCEEA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36" y="960783"/>
            <a:ext cx="4883401" cy="37974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81D750-1FE9-298D-F80B-16E9F64FD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74" y="960783"/>
            <a:ext cx="4324572" cy="37974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D38CE3-B4BC-B54B-A13B-5D6805A4A485}"/>
              </a:ext>
            </a:extLst>
          </p:cNvPr>
          <p:cNvSpPr txBox="1"/>
          <p:nvPr/>
        </p:nvSpPr>
        <p:spPr>
          <a:xfrm>
            <a:off x="667461" y="5086749"/>
            <a:ext cx="108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SPÉCIFICITÉS FONCTIONNELLES CORRESPONDENT À LA LISTE DES EXIGENCES PRISES EN COMPTE POUR LE SITE</a:t>
            </a:r>
          </a:p>
        </p:txBody>
      </p:sp>
    </p:spTree>
    <p:extLst>
      <p:ext uri="{BB962C8B-B14F-4D97-AF65-F5344CB8AC3E}">
        <p14:creationId xmlns:p14="http://schemas.microsoft.com/office/powerpoint/2010/main" val="190091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6F72733-6302-A1D6-FC7C-5BD0A4B9B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58880400-EDD4-9599-8A46-5378419F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6C2278-2065-2AF0-D5DF-0289891F1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4B7A51D-7A1E-6EF8-B40D-C774A5E889A6}"/>
              </a:ext>
            </a:extLst>
          </p:cNvPr>
          <p:cNvSpPr txBox="1"/>
          <p:nvPr/>
        </p:nvSpPr>
        <p:spPr>
          <a:xfrm>
            <a:off x="4863451" y="292163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ARBORESCENCE DU SITE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96B43D-A3F6-9681-3039-B1F87BEA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10" y="953658"/>
            <a:ext cx="6467373" cy="42618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9ACE8A5-C47E-F815-F77A-947EFF32365B}"/>
              </a:ext>
            </a:extLst>
          </p:cNvPr>
          <p:cNvSpPr txBox="1"/>
          <p:nvPr/>
        </p:nvSpPr>
        <p:spPr>
          <a:xfrm>
            <a:off x="2793717" y="5349728"/>
            <a:ext cx="660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ARTICULATION DU SITE, RELATIONS ENTRE LES DIFFÉRENTES PARTIES</a:t>
            </a:r>
          </a:p>
        </p:txBody>
      </p:sp>
    </p:spTree>
    <p:extLst>
      <p:ext uri="{BB962C8B-B14F-4D97-AF65-F5344CB8AC3E}">
        <p14:creationId xmlns:p14="http://schemas.microsoft.com/office/powerpoint/2010/main" val="344564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BD45296-7A9A-D5E3-C0C8-DFF80E445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8011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3953B25-8E73-3730-79DF-6AEB7B3EC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F03FCE-E5FC-7092-FE94-AA24622C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645D12-3E6E-AA8B-64E7-5E02B1E0F088}"/>
              </a:ext>
            </a:extLst>
          </p:cNvPr>
          <p:cNvSpPr txBox="1"/>
          <p:nvPr/>
        </p:nvSpPr>
        <p:spPr>
          <a:xfrm>
            <a:off x="4845369" y="282436"/>
            <a:ext cx="25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VEILLE TECHNOLOGIQUE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884AFE-4FA5-6598-D9B6-A841A7D7E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59" y="1549193"/>
            <a:ext cx="6432680" cy="38233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564A1B7-C77D-AF2C-EB1A-CEAB0B086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05" y="1044368"/>
            <a:ext cx="2262188" cy="5048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5B49E0A-D778-6246-FAB3-EF211A9F17D5}"/>
              </a:ext>
            </a:extLst>
          </p:cNvPr>
          <p:cNvSpPr txBox="1"/>
          <p:nvPr/>
        </p:nvSpPr>
        <p:spPr>
          <a:xfrm>
            <a:off x="500076" y="5583499"/>
            <a:ext cx="11317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RECHERCHE ET COLLECTE D’INFORMATIONS SUR LES OUTILS QUI SERAIENT LES PLUS ADAPTÉS POUR LE DÉVELOPPEMENT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409322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09D2FAD-0CBD-AE19-F6FF-845662A6C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48736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159F936A-55B2-D619-96B0-1B07D1E4E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48CAEB-E5BF-094E-35A0-989DB640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9FA246-8667-4F10-22EE-C27A9DB4650E}"/>
              </a:ext>
            </a:extLst>
          </p:cNvPr>
          <p:cNvSpPr txBox="1"/>
          <p:nvPr/>
        </p:nvSpPr>
        <p:spPr>
          <a:xfrm>
            <a:off x="4233503" y="262981"/>
            <a:ext cx="372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SPÉCIFICITÉS TECHNIQUES DU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8B5873-1042-A81B-64A1-54397EB3A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93" y="1253599"/>
            <a:ext cx="1205790" cy="73754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DB9EFF-B3B9-3494-D373-1D404B0A0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01" y="979547"/>
            <a:ext cx="1973560" cy="12968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622FF2-2310-9BF8-850C-2D20C7777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38" y="991739"/>
            <a:ext cx="1261259" cy="126125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562FC51-75C6-1447-8928-4F355439ABB0}"/>
              </a:ext>
            </a:extLst>
          </p:cNvPr>
          <p:cNvSpPr txBox="1"/>
          <p:nvPr/>
        </p:nvSpPr>
        <p:spPr>
          <a:xfrm>
            <a:off x="142705" y="250607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JS est un environnement d’exécution multiplateforme permettant de créer toutes sortes d’applications et d’outils côté serveur en JavaScript.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06168CF-AE05-B053-E154-52FBAF859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3" y="4250391"/>
            <a:ext cx="2618510" cy="17456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A027AC1-D88D-B523-68CD-B0E1C5DD0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43" y="4250390"/>
            <a:ext cx="2984712" cy="17456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CB1891-BE7C-EA5D-3124-4424BC3EE869}"/>
              </a:ext>
            </a:extLst>
          </p:cNvPr>
          <p:cNvSpPr txBox="1"/>
          <p:nvPr/>
        </p:nvSpPr>
        <p:spPr>
          <a:xfrm>
            <a:off x="4384496" y="250607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JS est la bibliothèque JavaScript la plus populaire utilisée pour construire des interfaces utilisateur.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06129B0-1BE3-9497-34B5-9E5AB7DC8AFA}"/>
              </a:ext>
            </a:extLst>
          </p:cNvPr>
          <p:cNvSpPr txBox="1"/>
          <p:nvPr/>
        </p:nvSpPr>
        <p:spPr>
          <a:xfrm>
            <a:off x="8509730" y="2463605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MongoDB est la base de données NoSQL la plus populaire. Elle est très flexible, évolutive. Les données peuvent être répliquées rapidement, ce qui est avantageux au niveau sécurité.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DADFE57-7EAB-D31E-A779-0718894CA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32" y="4250390"/>
            <a:ext cx="2761574" cy="17456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782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706</Words>
  <Application>Microsoft Office PowerPoint</Application>
  <PresentationFormat>Grand écran</PresentationFormat>
  <Paragraphs>78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Girard</dc:creator>
  <cp:lastModifiedBy>Romain Girard</cp:lastModifiedBy>
  <cp:revision>20</cp:revision>
  <dcterms:created xsi:type="dcterms:W3CDTF">2023-08-24T12:54:19Z</dcterms:created>
  <dcterms:modified xsi:type="dcterms:W3CDTF">2023-09-15T14:27:34Z</dcterms:modified>
</cp:coreProperties>
</file>